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9"/>
  </p:notesMasterIdLst>
  <p:sldIdLst>
    <p:sldId id="256" r:id="rId2"/>
    <p:sldId id="259" r:id="rId3"/>
    <p:sldId id="266" r:id="rId4"/>
    <p:sldId id="268" r:id="rId5"/>
    <p:sldId id="262" r:id="rId6"/>
    <p:sldId id="265" r:id="rId7"/>
    <p:sldId id="258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05" autoAdjust="0"/>
    <p:restoredTop sz="94688" autoAdjust="0"/>
  </p:normalViewPr>
  <p:slideViewPr>
    <p:cSldViewPr>
      <p:cViewPr varScale="1">
        <p:scale>
          <a:sx n="124" d="100"/>
          <a:sy n="124" d="100"/>
        </p:scale>
        <p:origin x="-63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2651C3-483E-4B11-A6DF-56F02438CBBB}" type="datetimeFigureOut">
              <a:rPr lang="en-US" smtClean="0"/>
              <a:pPr/>
              <a:t>2009-10-14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7B6109-ECE0-498E-99F5-57346713D60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Tightly interwoven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7B6109-ECE0-498E-99F5-57346713D601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77BB9F-B380-45D1-A650-79339D5D6C41}" type="datetimeFigureOut">
              <a:rPr lang="en-US" smtClean="0"/>
              <a:pPr/>
              <a:t>2009-10-14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ED530-E0F2-40B2-942D-4EA2144CF6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77BB9F-B380-45D1-A650-79339D5D6C41}" type="datetimeFigureOut">
              <a:rPr lang="en-US" smtClean="0"/>
              <a:pPr/>
              <a:t>2009-10-14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ED530-E0F2-40B2-942D-4EA2144CF6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77BB9F-B380-45D1-A650-79339D5D6C41}" type="datetimeFigureOut">
              <a:rPr lang="en-US" smtClean="0"/>
              <a:pPr/>
              <a:t>2009-10-14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ED530-E0F2-40B2-942D-4EA2144CF6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77BB9F-B380-45D1-A650-79339D5D6C41}" type="datetimeFigureOut">
              <a:rPr lang="en-US" smtClean="0"/>
              <a:pPr/>
              <a:t>2009-10-14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ED530-E0F2-40B2-942D-4EA2144CF6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77BB9F-B380-45D1-A650-79339D5D6C41}" type="datetimeFigureOut">
              <a:rPr lang="en-US" smtClean="0"/>
              <a:pPr/>
              <a:t>2009-10-14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ED530-E0F2-40B2-942D-4EA2144CF6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77BB9F-B380-45D1-A650-79339D5D6C41}" type="datetimeFigureOut">
              <a:rPr lang="en-US" smtClean="0"/>
              <a:pPr/>
              <a:t>2009-10-14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ED530-E0F2-40B2-942D-4EA2144CF6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77BB9F-B380-45D1-A650-79339D5D6C41}" type="datetimeFigureOut">
              <a:rPr lang="en-US" smtClean="0"/>
              <a:pPr/>
              <a:t>2009-10-14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ED530-E0F2-40B2-942D-4EA2144CF6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77BB9F-B380-45D1-A650-79339D5D6C41}" type="datetimeFigureOut">
              <a:rPr lang="en-US" smtClean="0"/>
              <a:pPr/>
              <a:t>2009-10-14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ED530-E0F2-40B2-942D-4EA2144CF6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77BB9F-B380-45D1-A650-79339D5D6C41}" type="datetimeFigureOut">
              <a:rPr lang="en-US" smtClean="0"/>
              <a:pPr/>
              <a:t>2009-10-14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ED530-E0F2-40B2-942D-4EA2144CF6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77BB9F-B380-45D1-A650-79339D5D6C41}" type="datetimeFigureOut">
              <a:rPr lang="en-US" smtClean="0"/>
              <a:pPr/>
              <a:t>2009-10-14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ED530-E0F2-40B2-942D-4EA2144CF6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77BB9F-B380-45D1-A650-79339D5D6C41}" type="datetimeFigureOut">
              <a:rPr lang="en-US" smtClean="0"/>
              <a:pPr/>
              <a:t>2009-10-14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ED530-E0F2-40B2-942D-4EA2144CF6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A77BB9F-B380-45D1-A650-79339D5D6C41}" type="datetimeFigureOut">
              <a:rPr lang="en-US" smtClean="0"/>
              <a:pPr/>
              <a:t>2009-10-14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48ED530-E0F2-40B2-942D-4EA2144CF6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CONCOCTING A GIS</a:t>
            </a:r>
            <a:br>
              <a:rPr lang="en-US" dirty="0" smtClean="0"/>
            </a:br>
            <a:r>
              <a:rPr lang="en-US" dirty="0" smtClean="0"/>
              <a:t>PART II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1905000"/>
            <a:ext cx="7406640" cy="1502736"/>
          </a:xfrm>
        </p:spPr>
        <p:txBody>
          <a:bodyPr>
            <a:normAutofit/>
          </a:bodyPr>
          <a:lstStyle/>
          <a:p>
            <a:r>
              <a:rPr lang="en-US" dirty="0" smtClean="0"/>
              <a:t>Jim Isbell, Engineering Tech. II</a:t>
            </a:r>
          </a:p>
          <a:p>
            <a:r>
              <a:rPr lang="en-US" dirty="0" smtClean="0"/>
              <a:t>Kern County Assessor’s Office</a:t>
            </a:r>
          </a:p>
          <a:p>
            <a:r>
              <a:rPr lang="en-US" dirty="0" smtClean="0"/>
              <a:t>(661) 868-3376   |   isbellj@co.kern.ca.us</a:t>
            </a:r>
            <a:endParaRPr lang="en-US" dirty="0"/>
          </a:p>
        </p:txBody>
      </p:sp>
      <p:pic>
        <p:nvPicPr>
          <p:cNvPr id="4" name="Picture 3" descr="mad_scientist_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3429000"/>
            <a:ext cx="5943600" cy="284941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INSPIRATION (BLAME)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Shasta County Assessor’s CAD/GIS, 2004</a:t>
            </a:r>
          </a:p>
          <a:p>
            <a:r>
              <a:rPr lang="en-US" dirty="0" smtClean="0"/>
              <a:t>Pre-conference seminar, 2005 ESRI User Conference: “Cartography: Modeling GIS Data for Mapmaking”</a:t>
            </a:r>
          </a:p>
          <a:p>
            <a:r>
              <a:rPr lang="en-US" dirty="0" smtClean="0"/>
              <a:t>Santa Cruz County Assessor’s GIS, 2005</a:t>
            </a:r>
          </a:p>
          <a:p>
            <a:r>
              <a:rPr lang="en-US" dirty="0" smtClean="0"/>
              <a:t>Los Angeles County Assessor’s GIS, 2007</a:t>
            </a:r>
          </a:p>
          <a:p>
            <a:r>
              <a:rPr lang="en-US" dirty="0" smtClean="0"/>
              <a:t>ESRI Coverage format</a:t>
            </a:r>
          </a:p>
          <a:p>
            <a:r>
              <a:rPr lang="en-US" dirty="0" err="1" smtClean="0"/>
              <a:t>Sidwell</a:t>
            </a:r>
            <a:r>
              <a:rPr lang="en-US" dirty="0" smtClean="0"/>
              <a:t> Parcel Builder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STAFF &amp; STUFF WE STARTED WITH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ArcGIS</a:t>
            </a:r>
            <a:r>
              <a:rPr lang="en-US" dirty="0" smtClean="0"/>
              <a:t> (1 </a:t>
            </a:r>
            <a:r>
              <a:rPr lang="en-US" dirty="0" err="1" smtClean="0"/>
              <a:t>ArcInfo</a:t>
            </a:r>
            <a:r>
              <a:rPr lang="en-US" dirty="0" smtClean="0"/>
              <a:t>, 4 </a:t>
            </a:r>
            <a:r>
              <a:rPr lang="en-US" dirty="0" err="1" smtClean="0"/>
              <a:t>ArcEditors</a:t>
            </a:r>
            <a:r>
              <a:rPr lang="en-US" dirty="0" smtClean="0"/>
              <a:t>).</a:t>
            </a:r>
          </a:p>
          <a:p>
            <a:r>
              <a:rPr lang="en-US" dirty="0" smtClean="0"/>
              <a:t>Server, </a:t>
            </a:r>
            <a:r>
              <a:rPr lang="en-US" dirty="0" err="1" smtClean="0"/>
              <a:t>ArcSDE</a:t>
            </a:r>
            <a:r>
              <a:rPr lang="en-US" dirty="0" smtClean="0"/>
              <a:t>, SQL Server in GIS dept.</a:t>
            </a:r>
          </a:p>
          <a:p>
            <a:r>
              <a:rPr lang="en-US" dirty="0" smtClean="0"/>
              <a:t>Ambitious staff</a:t>
            </a:r>
          </a:p>
          <a:p>
            <a:pPr lvl="1"/>
            <a:r>
              <a:rPr lang="en-US" dirty="0" smtClean="0"/>
              <a:t>One who is fairly proficient in </a:t>
            </a:r>
            <a:r>
              <a:rPr lang="en-US" dirty="0" err="1" smtClean="0"/>
              <a:t>ArcGIS</a:t>
            </a:r>
            <a:r>
              <a:rPr lang="en-US" dirty="0" smtClean="0"/>
              <a:t> and VB</a:t>
            </a:r>
          </a:p>
          <a:p>
            <a:pPr lvl="1"/>
            <a:r>
              <a:rPr lang="en-US" dirty="0" smtClean="0"/>
              <a:t>One who is a logical, big-picture thinker</a:t>
            </a:r>
          </a:p>
          <a:p>
            <a:pPr lvl="1"/>
            <a:r>
              <a:rPr lang="en-US" dirty="0" smtClean="0"/>
              <a:t>Three to cover our backs and take up the slack</a:t>
            </a:r>
          </a:p>
          <a:p>
            <a:pPr lvl="1"/>
            <a:r>
              <a:rPr lang="en-US" dirty="0" smtClean="0"/>
              <a:t>All 5 well-versed in AutoCAD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WE STARTED WITH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3300 CAD drawings (16900 maps total)</a:t>
            </a:r>
          </a:p>
          <a:p>
            <a:r>
              <a:rPr lang="en-US" dirty="0" smtClean="0"/>
              <a:t>Polygon </a:t>
            </a:r>
            <a:r>
              <a:rPr lang="en-US" dirty="0" err="1" smtClean="0"/>
              <a:t>shapefile</a:t>
            </a:r>
            <a:r>
              <a:rPr lang="en-US" dirty="0" smtClean="0"/>
              <a:t> of land parcels</a:t>
            </a:r>
          </a:p>
          <a:p>
            <a:pPr lvl="1"/>
            <a:r>
              <a:rPr lang="en-US" dirty="0" smtClean="0"/>
              <a:t>Converted polygons to lines</a:t>
            </a:r>
          </a:p>
          <a:p>
            <a:pPr lvl="1"/>
            <a:r>
              <a:rPr lang="en-US" dirty="0" smtClean="0"/>
              <a:t>Generated parcel points (</a:t>
            </a:r>
            <a:r>
              <a:rPr lang="en-US" dirty="0" err="1" smtClean="0"/>
              <a:t>centroids</a:t>
            </a:r>
            <a:r>
              <a:rPr lang="en-US" dirty="0" smtClean="0"/>
              <a:t>) with APN</a:t>
            </a:r>
          </a:p>
          <a:p>
            <a:r>
              <a:rPr lang="en-US" dirty="0" smtClean="0"/>
              <a:t>Section corners (Engineering Dept.)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COST OF CONCOCTING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After a year-and-a-half, we estimate:</a:t>
            </a:r>
          </a:p>
          <a:p>
            <a:pPr lvl="1"/>
            <a:r>
              <a:rPr lang="en-US" dirty="0" smtClean="0"/>
              <a:t>Thanks to slow economy!!!</a:t>
            </a:r>
          </a:p>
          <a:p>
            <a:pPr lvl="1"/>
            <a:r>
              <a:rPr lang="en-US" dirty="0" smtClean="0"/>
              <a:t>1920 man-hours of development time</a:t>
            </a:r>
          </a:p>
          <a:p>
            <a:pPr lvl="1"/>
            <a:r>
              <a:rPr lang="en-US" dirty="0" smtClean="0"/>
              <a:t>About $55,000 in county wages</a:t>
            </a:r>
          </a:p>
          <a:p>
            <a:pPr lvl="1"/>
            <a:r>
              <a:rPr lang="en-US" dirty="0" smtClean="0"/>
              <a:t>Compared to $288,000 in consultant fees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QUESTIONS???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Jim Isbell, Engineering Tech. II</a:t>
            </a:r>
          </a:p>
          <a:p>
            <a:pPr>
              <a:buNone/>
            </a:pPr>
            <a:r>
              <a:rPr lang="en-US" dirty="0" smtClean="0"/>
              <a:t>Kern County </a:t>
            </a:r>
            <a:r>
              <a:rPr lang="en-US" dirty="0" smtClean="0"/>
              <a:t>Assessor / Mapping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(661) 868-3376   |   isbellj@co.kern.ca.us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Mark </a:t>
            </a:r>
            <a:r>
              <a:rPr lang="en-US" dirty="0" err="1" smtClean="0"/>
              <a:t>Larner</a:t>
            </a:r>
            <a:r>
              <a:rPr lang="en-US" dirty="0" smtClean="0"/>
              <a:t>, </a:t>
            </a:r>
            <a:r>
              <a:rPr lang="en-US" dirty="0" smtClean="0"/>
              <a:t>Engineering Tech. </a:t>
            </a:r>
            <a:r>
              <a:rPr lang="en-US" dirty="0" smtClean="0"/>
              <a:t>I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Kern County </a:t>
            </a:r>
            <a:r>
              <a:rPr lang="en-US" dirty="0" smtClean="0"/>
              <a:t>Assessor</a:t>
            </a:r>
            <a:r>
              <a:rPr lang="en-US" dirty="0" smtClean="0"/>
              <a:t> / Mapping</a:t>
            </a:r>
          </a:p>
          <a:p>
            <a:pPr>
              <a:buNone/>
            </a:pPr>
            <a:r>
              <a:rPr lang="en-US" dirty="0" smtClean="0"/>
              <a:t>(661) </a:t>
            </a:r>
            <a:r>
              <a:rPr lang="en-US" dirty="0" smtClean="0"/>
              <a:t>868-3378   </a:t>
            </a:r>
            <a:r>
              <a:rPr lang="en-US" dirty="0" smtClean="0"/>
              <a:t>|   </a:t>
            </a:r>
            <a:r>
              <a:rPr lang="en-US" dirty="0" smtClean="0"/>
              <a:t>larner@co.kern.ca.us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1086</TotalTime>
  <Words>235</Words>
  <Application>Microsoft Office PowerPoint</Application>
  <PresentationFormat>On-screen Show (4:3)</PresentationFormat>
  <Paragraphs>43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Solstice</vt:lpstr>
      <vt:lpstr>CONCOCTING A GIS PART II</vt:lpstr>
      <vt:lpstr>INSPIRATION (BLAME)</vt:lpstr>
      <vt:lpstr>STAFF &amp; STUFF WE STARTED WITH</vt:lpstr>
      <vt:lpstr>DATA WE STARTED WITH</vt:lpstr>
      <vt:lpstr>COST OF CONCOCTING</vt:lpstr>
      <vt:lpstr>DEMO</vt:lpstr>
      <vt:lpstr>QUESTIONS???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Concocting a GIS Part II</dc:title>
  <dc:creator>ISBELLJ</dc:creator>
  <cp:lastModifiedBy>ISBELLJ</cp:lastModifiedBy>
  <cp:revision>112</cp:revision>
  <dcterms:created xsi:type="dcterms:W3CDTF">2009-09-15T18:37:49Z</dcterms:created>
  <dcterms:modified xsi:type="dcterms:W3CDTF">2009-10-14T16:02:18Z</dcterms:modified>
</cp:coreProperties>
</file>